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95" r:id="rId2"/>
    <p:sldId id="346" r:id="rId3"/>
    <p:sldId id="348" r:id="rId4"/>
    <p:sldId id="360" r:id="rId5"/>
    <p:sldId id="350" r:id="rId6"/>
    <p:sldId id="354" r:id="rId7"/>
    <p:sldId id="356" r:id="rId8"/>
    <p:sldId id="362" r:id="rId9"/>
    <p:sldId id="363" r:id="rId10"/>
    <p:sldId id="357" r:id="rId11"/>
    <p:sldId id="358" r:id="rId12"/>
    <p:sldId id="366" r:id="rId13"/>
    <p:sldId id="345" r:id="rId14"/>
  </p:sldIdLst>
  <p:sldSz cx="9144000" cy="6858000" type="screen4x3"/>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120" autoAdjust="0"/>
  </p:normalViewPr>
  <p:slideViewPr>
    <p:cSldViewPr>
      <p:cViewPr varScale="1">
        <p:scale>
          <a:sx n="77" d="100"/>
          <a:sy n="77" d="100"/>
        </p:scale>
        <p:origin x="1546" y="6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019F1233-0ABC-4AAE-AB53-D76AF6A9EC98}" type="datetimeFigureOut">
              <a:rPr lang="en-US" smtClean="0"/>
              <a:pPr/>
              <a:t>6/14/2021</a:t>
            </a:fld>
            <a:endParaRPr lang="en-US"/>
          </a:p>
        </p:txBody>
      </p:sp>
      <p:sp>
        <p:nvSpPr>
          <p:cNvPr id="4" name="Slide Image Placeholder 3"/>
          <p:cNvSpPr>
            <a:spLocks noGrp="1" noRot="1" noChangeAspect="1"/>
          </p:cNvSpPr>
          <p:nvPr>
            <p:ph type="sldImg" idx="2"/>
          </p:nvPr>
        </p:nvSpPr>
        <p:spPr>
          <a:xfrm>
            <a:off x="2857500" y="514350"/>
            <a:ext cx="3429000" cy="25717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257550"/>
            <a:ext cx="7315200" cy="30861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3962400" cy="3429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80013" y="6513513"/>
            <a:ext cx="3962400" cy="342900"/>
          </a:xfrm>
          <a:prstGeom prst="rect">
            <a:avLst/>
          </a:prstGeom>
        </p:spPr>
        <p:txBody>
          <a:bodyPr vert="horz" lIns="91440" tIns="45720" rIns="91440" bIns="45720" rtlCol="0" anchor="b"/>
          <a:lstStyle>
            <a:lvl1pPr algn="r">
              <a:defRPr sz="1200"/>
            </a:lvl1pPr>
          </a:lstStyle>
          <a:p>
            <a:fld id="{1CDFAE99-2354-43A9-B741-C174AEC3E588}"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2125980"/>
            <a:ext cx="77724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56082E50-F27D-40A5-B167-970726F1DCA3}" type="datetime1">
              <a:rPr lang="en-US" smtClean="0"/>
              <a:pPr/>
              <a:t>6/14/2021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7A1EED9D-35CB-42F6-AE57-1E02F360C1AB}" type="datetime1">
              <a:rPr lang="en-US" smtClean="0"/>
              <a:pPr/>
              <a:t>6/14/2021</a:t>
            </a:fld>
            <a:endParaRPr lang="en-US"/>
          </a:p>
        </p:txBody>
      </p:sp>
      <p:sp>
        <p:nvSpPr>
          <p:cNvPr id="6" name="Holder 6"/>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47EB6137-AA5B-4005-B2F5-7224BDBA77E9}" type="datetime1">
              <a:rPr lang="en-US" smtClean="0"/>
              <a:pPr/>
              <a:t>6/14/2021</a:t>
            </a:fld>
            <a:endParaRPr lang="en-US"/>
          </a:p>
        </p:txBody>
      </p:sp>
      <p:sp>
        <p:nvSpPr>
          <p:cNvPr id="7" name="Holder 7"/>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a:cs typeface="Arial"/>
              </a:defRPr>
            </a:lvl1pPr>
          </a:lstStyle>
          <a:p>
            <a:endParaRPr/>
          </a:p>
        </p:txBody>
      </p:sp>
      <p:sp>
        <p:nvSpPr>
          <p:cNvPr id="3" name="Holder 3"/>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4C207CC8-22CE-4231-8306-68CE7834191C}" type="datetime1">
              <a:rPr lang="en-US" smtClean="0"/>
              <a:pPr/>
              <a:t>6/14/2021</a:t>
            </a:fld>
            <a:endParaRPr lang="en-US"/>
          </a:p>
        </p:txBody>
      </p:sp>
      <p:sp>
        <p:nvSpPr>
          <p:cNvPr id="5" name="Holder 5"/>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3604C5F0-CD59-4ED1-BB37-AB2950136562}" type="datetime1">
              <a:rPr lang="en-US" smtClean="0"/>
              <a:pPr/>
              <a:t>6/14/2021</a:t>
            </a:fld>
            <a:endParaRPr lang="en-US"/>
          </a:p>
        </p:txBody>
      </p:sp>
      <p:sp>
        <p:nvSpPr>
          <p:cNvPr id="4" name="Holder 4"/>
          <p:cNvSpPr>
            <a:spLocks noGrp="1"/>
          </p:cNvSpPr>
          <p:nvPr>
            <p:ph type="sldNum" sz="quarter" idx="7"/>
          </p:nvPr>
        </p:nvSpPr>
        <p:spPr/>
        <p:txBody>
          <a:bodyPr lIns="0" tIns="0" rIns="0" bIns="0"/>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46050" y="6390640"/>
            <a:ext cx="8832850" cy="309880"/>
          </a:xfrm>
          <a:custGeom>
            <a:avLst/>
            <a:gdLst/>
            <a:ahLst/>
            <a:cxnLst/>
            <a:rect l="l" t="t" r="r" b="b"/>
            <a:pathLst>
              <a:path w="8832850" h="309879">
                <a:moveTo>
                  <a:pt x="8832850" y="0"/>
                </a:moveTo>
                <a:lnTo>
                  <a:pt x="0" y="0"/>
                </a:lnTo>
                <a:lnTo>
                  <a:pt x="0" y="309880"/>
                </a:lnTo>
                <a:lnTo>
                  <a:pt x="8832850" y="309880"/>
                </a:lnTo>
                <a:close/>
              </a:path>
            </a:pathLst>
          </a:custGeom>
          <a:solidFill>
            <a:srgbClr val="8BACAD"/>
          </a:solidFill>
        </p:spPr>
        <p:txBody>
          <a:bodyPr wrap="square" lIns="0" tIns="0" rIns="0" bIns="0" rtlCol="0"/>
          <a:lstStyle/>
          <a:p>
            <a:endParaRPr/>
          </a:p>
        </p:txBody>
      </p:sp>
      <p:sp>
        <p:nvSpPr>
          <p:cNvPr id="17" name="bg object 17"/>
          <p:cNvSpPr/>
          <p:nvPr/>
        </p:nvSpPr>
        <p:spPr>
          <a:xfrm>
            <a:off x="152400" y="158750"/>
            <a:ext cx="8832850" cy="6546850"/>
          </a:xfrm>
          <a:custGeom>
            <a:avLst/>
            <a:gdLst/>
            <a:ahLst/>
            <a:cxnLst/>
            <a:rect l="l" t="t" r="r" b="b"/>
            <a:pathLst>
              <a:path w="8832850" h="6546850">
                <a:moveTo>
                  <a:pt x="4415790" y="6546850"/>
                </a:moveTo>
                <a:lnTo>
                  <a:pt x="0" y="6546850"/>
                </a:lnTo>
                <a:lnTo>
                  <a:pt x="0" y="0"/>
                </a:lnTo>
                <a:lnTo>
                  <a:pt x="8832850" y="0"/>
                </a:lnTo>
                <a:lnTo>
                  <a:pt x="8832850" y="6546850"/>
                </a:lnTo>
                <a:lnTo>
                  <a:pt x="4415790" y="6546850"/>
                </a:lnTo>
                <a:close/>
              </a:path>
            </a:pathLst>
          </a:custGeom>
          <a:ln w="9344">
            <a:solidFill>
              <a:srgbClr val="7A9798"/>
            </a:solidFill>
          </a:ln>
        </p:spPr>
        <p:txBody>
          <a:bodyPr wrap="square" lIns="0" tIns="0" rIns="0" bIns="0" rtlCol="0"/>
          <a:lstStyle/>
          <a:p>
            <a:endParaRPr/>
          </a:p>
        </p:txBody>
      </p:sp>
      <p:sp>
        <p:nvSpPr>
          <p:cNvPr id="2" name="Holder 2"/>
          <p:cNvSpPr>
            <a:spLocks noGrp="1"/>
          </p:cNvSpPr>
          <p:nvPr>
            <p:ph type="title"/>
          </p:nvPr>
        </p:nvSpPr>
        <p:spPr>
          <a:xfrm>
            <a:off x="670559" y="346709"/>
            <a:ext cx="7802880" cy="391159"/>
          </a:xfrm>
          <a:prstGeom prst="rect">
            <a:avLst/>
          </a:prstGeom>
        </p:spPr>
        <p:txBody>
          <a:bodyPr wrap="square" lIns="0" tIns="0" rIns="0" bIns="0">
            <a:spAutoFit/>
          </a:bodyPr>
          <a:lstStyle>
            <a:lvl1pPr>
              <a:defRPr sz="2400" b="0" i="0">
                <a:solidFill>
                  <a:schemeClr val="tx1"/>
                </a:solidFill>
                <a:latin typeface="Arial"/>
                <a:cs typeface="Arial"/>
              </a:defRPr>
            </a:lvl1pPr>
          </a:lstStyle>
          <a:p>
            <a:endParaRPr/>
          </a:p>
        </p:txBody>
      </p:sp>
      <p:sp>
        <p:nvSpPr>
          <p:cNvPr id="3" name="Holder 3"/>
          <p:cNvSpPr>
            <a:spLocks noGrp="1"/>
          </p:cNvSpPr>
          <p:nvPr>
            <p:ph type="body" idx="1"/>
          </p:nvPr>
        </p:nvSpPr>
        <p:spPr>
          <a:xfrm>
            <a:off x="762000" y="1828800"/>
            <a:ext cx="7471409" cy="3810000"/>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82270" y="6458416"/>
            <a:ext cx="3950970" cy="196215"/>
          </a:xfrm>
          <a:prstGeom prst="rect">
            <a:avLst/>
          </a:prstGeom>
        </p:spPr>
        <p:txBody>
          <a:bodyPr wrap="square" lIns="0" tIns="0" rIns="0" bIns="0">
            <a:spAutoFit/>
          </a:bodyPr>
          <a:lstStyle>
            <a:lvl1pPr>
              <a:defRPr sz="1200" b="0" i="0">
                <a:solidFill>
                  <a:schemeClr val="bg1"/>
                </a:solidFill>
                <a:latin typeface="Arial"/>
                <a:cs typeface="Arial"/>
              </a:defRPr>
            </a:lvl1pPr>
          </a:lstStyle>
          <a:p>
            <a:pPr marL="12700">
              <a:lnSpc>
                <a:spcPts val="1425"/>
              </a:lnSpc>
            </a:pPr>
            <a:r>
              <a:rPr spc="-5" dirty="0"/>
              <a:t>By </a:t>
            </a:r>
            <a:r>
              <a:rPr dirty="0"/>
              <a:t>Mr </a:t>
            </a:r>
            <a:r>
              <a:rPr spc="-5" dirty="0"/>
              <a:t>Nisarg </a:t>
            </a:r>
            <a:r>
              <a:rPr dirty="0"/>
              <a:t>Gandhewar </a:t>
            </a:r>
            <a:r>
              <a:rPr spc="-5" dirty="0"/>
              <a:t>Dept </a:t>
            </a:r>
            <a:r>
              <a:rPr dirty="0"/>
              <a:t>of </a:t>
            </a:r>
            <a:r>
              <a:rPr spc="-5" dirty="0"/>
              <a:t>CSE, SBJITMR,</a:t>
            </a:r>
            <a:r>
              <a:rPr spc="-10" dirty="0"/>
              <a:t> </a:t>
            </a:r>
            <a:r>
              <a:rPr dirty="0"/>
              <a:t>Nagpur</a:t>
            </a: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59E0CED8-6FDB-49B7-B0A8-9CB92157D08E}" type="datetime1">
              <a:rPr lang="en-US" smtClean="0"/>
              <a:pPr/>
              <a:t>6/14/2021</a:t>
            </a:fld>
            <a:endParaRPr lang="en-US"/>
          </a:p>
        </p:txBody>
      </p:sp>
      <p:sp>
        <p:nvSpPr>
          <p:cNvPr id="6" name="Holder 6"/>
          <p:cNvSpPr>
            <a:spLocks noGrp="1"/>
          </p:cNvSpPr>
          <p:nvPr>
            <p:ph type="sldNum" sz="quarter" idx="7"/>
          </p:nvPr>
        </p:nvSpPr>
        <p:spPr>
          <a:xfrm>
            <a:off x="8459469" y="6430208"/>
            <a:ext cx="302259" cy="252729"/>
          </a:xfrm>
          <a:prstGeom prst="rect">
            <a:avLst/>
          </a:prstGeom>
        </p:spPr>
        <p:txBody>
          <a:bodyPr wrap="square" lIns="0" tIns="0" rIns="0" bIns="0">
            <a:spAutoFit/>
          </a:bodyPr>
          <a:lstStyle>
            <a:lvl1pPr>
              <a:defRPr sz="1600" b="0" i="0">
                <a:solidFill>
                  <a:schemeClr val="bg1"/>
                </a:solidFill>
                <a:latin typeface="Arial"/>
                <a:cs typeface="Arial"/>
              </a:defRPr>
            </a:lvl1pPr>
          </a:lstStyle>
          <a:p>
            <a:pPr marL="38100">
              <a:lnSpc>
                <a:spcPts val="1870"/>
              </a:lnSpc>
            </a:pPr>
            <a:fld id="{81D60167-4931-47E6-BA6A-407CBD079E47}" type="slidenum">
              <a:rPr dirty="0"/>
              <a:pPr marL="38100">
                <a:lnSpc>
                  <a:spcPts val="1870"/>
                </a:lnSpc>
              </a:pPr>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hf hd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ww.w3schools.com/css/" TargetMode="External"/><Relationship Id="rId2" Type="http://schemas.openxmlformats.org/officeDocument/2006/relationships/hyperlink" Target="https://www.w3schools.com/html/" TargetMode="External"/><Relationship Id="rId1" Type="http://schemas.openxmlformats.org/officeDocument/2006/relationships/slideLayout" Target="../slideLayouts/slideLayout2.xml"/><Relationship Id="rId5" Type="http://schemas.openxmlformats.org/officeDocument/2006/relationships/hyperlink" Target="https://www.javatpoint.com/html-tutorial" TargetMode="External"/><Relationship Id="rId4" Type="http://schemas.openxmlformats.org/officeDocument/2006/relationships/hyperlink" Target="https://www.javatpoint.com/css-tutoria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4800" y="304800"/>
            <a:ext cx="8305800" cy="1490152"/>
          </a:xfrm>
          <a:prstGeom prst="rect">
            <a:avLst/>
          </a:prstGeom>
        </p:spPr>
        <p:txBody>
          <a:bodyPr vert="horz" wrap="square" lIns="0" tIns="12700" rIns="0" bIns="0" rtlCol="0">
            <a:spAutoFit/>
          </a:bodyPr>
          <a:lstStyle/>
          <a:p>
            <a:pPr marL="12700" algn="ctr">
              <a:lnSpc>
                <a:spcPct val="100000"/>
              </a:lnSpc>
              <a:spcBef>
                <a:spcPts val="100"/>
              </a:spcBef>
            </a:pPr>
            <a:r>
              <a:rPr lang="en-US" sz="3200" b="1" dirty="0">
                <a:solidFill>
                  <a:srgbClr val="000000"/>
                </a:solidFill>
                <a:latin typeface="Times New Roman" pitchFamily="18" charset="0"/>
                <a:cs typeface="Times New Roman" pitchFamily="18" charset="0"/>
              </a:rPr>
              <a:t>Pre-Submission Seminar</a:t>
            </a:r>
            <a:br>
              <a:rPr lang="en-US" sz="3200" b="1" dirty="0">
                <a:solidFill>
                  <a:srgbClr val="000000"/>
                </a:solidFill>
                <a:latin typeface="Times New Roman" pitchFamily="18" charset="0"/>
                <a:cs typeface="Times New Roman" pitchFamily="18" charset="0"/>
              </a:rPr>
            </a:br>
            <a:r>
              <a:rPr lang="en-US" sz="3200" b="1" dirty="0">
                <a:solidFill>
                  <a:srgbClr val="000000"/>
                </a:solidFill>
                <a:latin typeface="Times New Roman" pitchFamily="18" charset="0"/>
                <a:cs typeface="Times New Roman" pitchFamily="18" charset="0"/>
              </a:rPr>
              <a:t>on</a:t>
            </a:r>
            <a:br>
              <a:rPr lang="en-US" sz="3200" b="1" dirty="0">
                <a:solidFill>
                  <a:srgbClr val="000000"/>
                </a:solidFill>
                <a:latin typeface="Times New Roman" pitchFamily="18" charset="0"/>
                <a:cs typeface="Times New Roman" pitchFamily="18" charset="0"/>
              </a:rPr>
            </a:br>
            <a:r>
              <a:rPr lang="en-US" sz="3200" b="1" dirty="0">
                <a:solidFill>
                  <a:srgbClr val="0000FF"/>
                </a:solidFill>
                <a:latin typeface="Calibri"/>
              </a:rPr>
              <a:t> Employ Interests Survey Form</a:t>
            </a:r>
            <a:endParaRPr sz="3200" dirty="0">
              <a:solidFill>
                <a:srgbClr val="0000FF"/>
              </a:solidFill>
              <a:latin typeface="Times New Roman" pitchFamily="18" charset="0"/>
              <a:cs typeface="Times New Roman" pitchFamily="18" charset="0"/>
            </a:endParaRPr>
          </a:p>
        </p:txBody>
      </p:sp>
      <p:sp>
        <p:nvSpPr>
          <p:cNvPr id="9" name="CustomShape 2"/>
          <p:cNvSpPr/>
          <p:nvPr/>
        </p:nvSpPr>
        <p:spPr>
          <a:xfrm>
            <a:off x="304800" y="3352800"/>
            <a:ext cx="3378240" cy="1230840"/>
          </a:xfrm>
          <a:prstGeom prst="rect">
            <a:avLst/>
          </a:prstGeom>
          <a:noFill/>
          <a:ln>
            <a:noFill/>
          </a:ln>
        </p:spPr>
        <p:txBody>
          <a:bodyPr lIns="90000" tIns="45000" rIns="90000" bIns="45000"/>
          <a:lstStyle/>
          <a:p>
            <a:pPr>
              <a:lnSpc>
                <a:spcPct val="100000"/>
              </a:lnSpc>
            </a:pPr>
            <a:r>
              <a:rPr lang="en-IN" dirty="0">
                <a:solidFill>
                  <a:srgbClr val="000000"/>
                </a:solidFill>
                <a:latin typeface="Arial"/>
              </a:rPr>
              <a:t>        </a:t>
            </a:r>
            <a:r>
              <a:rPr lang="en-IN" sz="2000" dirty="0">
                <a:solidFill>
                  <a:srgbClr val="000000"/>
                </a:solidFill>
                <a:latin typeface="Arial"/>
              </a:rPr>
              <a:t>  </a:t>
            </a:r>
            <a:r>
              <a:rPr lang="en-IN" sz="2000" b="1" dirty="0">
                <a:solidFill>
                  <a:srgbClr val="000000"/>
                </a:solidFill>
                <a:latin typeface="Arial"/>
              </a:rPr>
              <a:t> Presented By</a:t>
            </a:r>
            <a:endParaRPr dirty="0"/>
          </a:p>
          <a:p>
            <a:pPr>
              <a:lnSpc>
                <a:spcPct val="100000"/>
              </a:lnSpc>
            </a:pPr>
            <a:endParaRPr dirty="0"/>
          </a:p>
          <a:p>
            <a:pPr>
              <a:lnSpc>
                <a:spcPct val="100000"/>
              </a:lnSpc>
            </a:pPr>
            <a:r>
              <a:rPr lang="en-IN" sz="2000" b="1" dirty="0">
                <a:solidFill>
                  <a:srgbClr val="000000"/>
                </a:solidFill>
                <a:latin typeface="Arial"/>
              </a:rPr>
              <a:t>          </a:t>
            </a:r>
            <a:r>
              <a:rPr lang="en-IN" sz="2000" b="1" dirty="0">
                <a:solidFill>
                  <a:srgbClr val="0000FF"/>
                </a:solidFill>
                <a:latin typeface="Arial"/>
              </a:rPr>
              <a:t>Muskan </a:t>
            </a:r>
            <a:r>
              <a:rPr lang="en-IN" sz="2000" b="1" dirty="0" err="1">
                <a:solidFill>
                  <a:srgbClr val="0000FF"/>
                </a:solidFill>
                <a:latin typeface="Arial"/>
              </a:rPr>
              <a:t>pethiya</a:t>
            </a:r>
            <a:endParaRPr dirty="0">
              <a:solidFill>
                <a:srgbClr val="0000FF"/>
              </a:solidFill>
            </a:endParaRPr>
          </a:p>
          <a:p>
            <a:pPr>
              <a:lnSpc>
                <a:spcPct val="100000"/>
              </a:lnSpc>
            </a:pPr>
            <a:r>
              <a:rPr lang="en-IN" sz="2000" b="1" dirty="0">
                <a:solidFill>
                  <a:srgbClr val="0000FF"/>
                </a:solidFill>
                <a:latin typeface="Arial"/>
              </a:rPr>
              <a:t>               (CS19A55)</a:t>
            </a:r>
            <a:endParaRPr dirty="0">
              <a:solidFill>
                <a:srgbClr val="0000FF"/>
              </a:solidFill>
            </a:endParaRPr>
          </a:p>
        </p:txBody>
      </p:sp>
      <p:sp>
        <p:nvSpPr>
          <p:cNvPr id="12" name="CustomShape 3"/>
          <p:cNvSpPr/>
          <p:nvPr/>
        </p:nvSpPr>
        <p:spPr>
          <a:xfrm>
            <a:off x="5403810" y="3352800"/>
            <a:ext cx="3435390" cy="1222560"/>
          </a:xfrm>
          <a:prstGeom prst="rect">
            <a:avLst/>
          </a:prstGeom>
          <a:noFill/>
          <a:ln>
            <a:noFill/>
          </a:ln>
        </p:spPr>
        <p:txBody>
          <a:bodyPr wrap="none" lIns="90000" tIns="45000" rIns="90000" bIns="45000"/>
          <a:lstStyle/>
          <a:p>
            <a:pPr>
              <a:lnSpc>
                <a:spcPct val="100000"/>
              </a:lnSpc>
            </a:pPr>
            <a:r>
              <a:rPr lang="en-IN" sz="2000" b="1" dirty="0">
                <a:solidFill>
                  <a:srgbClr val="0000FF"/>
                </a:solidFill>
                <a:latin typeface="Arial"/>
              </a:rPr>
              <a:t>        </a:t>
            </a:r>
            <a:r>
              <a:rPr lang="en-IN" sz="2000" b="1" dirty="0">
                <a:solidFill>
                  <a:srgbClr val="000000"/>
                </a:solidFill>
                <a:latin typeface="Arial"/>
              </a:rPr>
              <a:t>Guided By</a:t>
            </a:r>
            <a:endParaRPr dirty="0"/>
          </a:p>
          <a:p>
            <a:pPr>
              <a:lnSpc>
                <a:spcPct val="100000"/>
              </a:lnSpc>
            </a:pPr>
            <a:endParaRPr dirty="0"/>
          </a:p>
          <a:p>
            <a:pPr>
              <a:lnSpc>
                <a:spcPct val="100000"/>
              </a:lnSpc>
            </a:pPr>
            <a:r>
              <a:rPr lang="en-IN" sz="2000" b="1" dirty="0">
                <a:solidFill>
                  <a:srgbClr val="0000FF"/>
                </a:solidFill>
                <a:latin typeface="Arial"/>
              </a:rPr>
              <a:t>   </a:t>
            </a:r>
            <a:r>
              <a:rPr lang="en-IN" sz="2000" b="1" dirty="0" err="1">
                <a:solidFill>
                  <a:srgbClr val="0000FF"/>
                </a:solidFill>
                <a:latin typeface="Arial"/>
              </a:rPr>
              <a:t>Ratnesh</a:t>
            </a:r>
            <a:r>
              <a:rPr lang="en-IN" sz="2000" b="1" dirty="0">
                <a:solidFill>
                  <a:srgbClr val="0000FF"/>
                </a:solidFill>
                <a:latin typeface="Arial"/>
              </a:rPr>
              <a:t> Choudhary </a:t>
            </a:r>
            <a:endParaRPr dirty="0">
              <a:solidFill>
                <a:srgbClr val="0000FF"/>
              </a:solidFill>
            </a:endParaRPr>
          </a:p>
          <a:p>
            <a:pPr>
              <a:lnSpc>
                <a:spcPct val="100000"/>
              </a:lnSpc>
            </a:pPr>
            <a:r>
              <a:rPr lang="en-IN" sz="2000" b="1" dirty="0">
                <a:solidFill>
                  <a:srgbClr val="0000FF"/>
                </a:solidFill>
                <a:latin typeface="Arial"/>
              </a:rPr>
              <a:t>           </a:t>
            </a:r>
            <a:endParaRPr dirty="0">
              <a:solidFill>
                <a:srgbClr val="0000FF"/>
              </a:solidFill>
            </a:endParaRPr>
          </a:p>
        </p:txBody>
      </p:sp>
      <p:sp>
        <p:nvSpPr>
          <p:cNvPr id="13" name="CustomShape 5"/>
          <p:cNvSpPr/>
          <p:nvPr/>
        </p:nvSpPr>
        <p:spPr>
          <a:xfrm>
            <a:off x="1447800" y="4876800"/>
            <a:ext cx="6629040" cy="397800"/>
          </a:xfrm>
          <a:prstGeom prst="rect">
            <a:avLst/>
          </a:prstGeom>
          <a:noFill/>
          <a:ln>
            <a:noFill/>
          </a:ln>
        </p:spPr>
        <p:txBody>
          <a:bodyPr lIns="90000" tIns="45000" rIns="90000" bIns="45000"/>
          <a:lstStyle/>
          <a:p>
            <a:pPr>
              <a:lnSpc>
                <a:spcPct val="100000"/>
              </a:lnSpc>
            </a:pPr>
            <a:r>
              <a:rPr lang="en-IN" sz="2200" b="1" dirty="0">
                <a:solidFill>
                  <a:srgbClr val="000000"/>
                </a:solidFill>
                <a:latin typeface="Arial"/>
              </a:rPr>
              <a:t>Department of Computer Science &amp; Engineering</a:t>
            </a:r>
            <a:endParaRPr/>
          </a:p>
        </p:txBody>
      </p:sp>
      <p:sp>
        <p:nvSpPr>
          <p:cNvPr id="14" name="CustomShape 4"/>
          <p:cNvSpPr/>
          <p:nvPr/>
        </p:nvSpPr>
        <p:spPr>
          <a:xfrm>
            <a:off x="457200" y="5334000"/>
            <a:ext cx="8229600" cy="914400"/>
          </a:xfrm>
          <a:prstGeom prst="rect">
            <a:avLst/>
          </a:prstGeom>
          <a:noFill/>
          <a:ln>
            <a:noFill/>
          </a:ln>
        </p:spPr>
        <p:txBody>
          <a:bodyPr lIns="90000" tIns="45000" rIns="90000" bIns="45000"/>
          <a:lstStyle/>
          <a:p>
            <a:pPr algn="ctr">
              <a:lnSpc>
                <a:spcPct val="93000"/>
              </a:lnSpc>
            </a:pPr>
            <a:r>
              <a:rPr lang="en-IN" sz="2200" b="1" dirty="0">
                <a:solidFill>
                  <a:srgbClr val="000000"/>
                </a:solidFill>
                <a:latin typeface="Perpetua"/>
                <a:ea typeface="DejaVu Sans"/>
              </a:rPr>
              <a:t>      </a:t>
            </a:r>
            <a:r>
              <a:rPr lang="en-IN" sz="2000" b="1" dirty="0">
                <a:solidFill>
                  <a:srgbClr val="000000"/>
                </a:solidFill>
                <a:latin typeface="Times New Roman" pitchFamily="18" charset="0"/>
                <a:ea typeface="DejaVu Sans"/>
                <a:cs typeface="Times New Roman" pitchFamily="18" charset="0"/>
              </a:rPr>
              <a:t>S. B. JAIN INSTITUTE OF TECHNOLOGY MANAGEMENT AND RESEARCH,NAGPUR</a:t>
            </a:r>
          </a:p>
          <a:p>
            <a:pPr algn="ctr">
              <a:lnSpc>
                <a:spcPct val="93000"/>
              </a:lnSpc>
            </a:pPr>
            <a:r>
              <a:rPr lang="en-IN" sz="2000" b="1" dirty="0">
                <a:solidFill>
                  <a:srgbClr val="000000"/>
                </a:solidFill>
                <a:latin typeface="Times New Roman" pitchFamily="18" charset="0"/>
                <a:cs typeface="Times New Roman" pitchFamily="18" charset="0"/>
              </a:rPr>
              <a:t>An Autonomous Institute, Affiliated to RTMNU, Nagpur</a:t>
            </a:r>
            <a:endParaRPr sz="2000" dirty="0">
              <a:latin typeface="Times New Roman" pitchFamily="18" charset="0"/>
              <a:cs typeface="Times New Roman" pitchFamily="18" charset="0"/>
            </a:endParaRPr>
          </a:p>
        </p:txBody>
      </p:sp>
      <p:pic>
        <p:nvPicPr>
          <p:cNvPr id="1026" name="Picture 2" descr="C:\Users\PROJECT LAB\Desktop\College LOGO.png"/>
          <p:cNvPicPr>
            <a:picLocks noChangeAspect="1" noChangeArrowheads="1"/>
          </p:cNvPicPr>
          <p:nvPr/>
        </p:nvPicPr>
        <p:blipFill>
          <a:blip r:embed="rId2"/>
          <a:srcRect/>
          <a:stretch>
            <a:fillRect/>
          </a:stretch>
        </p:blipFill>
        <p:spPr bwMode="auto">
          <a:xfrm>
            <a:off x="3810000" y="2057400"/>
            <a:ext cx="1466850" cy="1703803"/>
          </a:xfrm>
          <a:prstGeom prst="rect">
            <a:avLst/>
          </a:prstGeom>
          <a:noFill/>
        </p:spPr>
      </p:pic>
      <p:sp>
        <p:nvSpPr>
          <p:cNvPr id="10" name="TextBox 9">
            <a:extLst>
              <a:ext uri="{FF2B5EF4-FFF2-40B4-BE49-F238E27FC236}">
                <a16:creationId xmlns:a16="http://schemas.microsoft.com/office/drawing/2014/main" id="{9FCBDFFC-A84E-4F96-912C-7E53529DAE42}"/>
              </a:ext>
            </a:extLst>
          </p:cNvPr>
          <p:cNvSpPr txBox="1"/>
          <p:nvPr/>
        </p:nvSpPr>
        <p:spPr>
          <a:xfrm>
            <a:off x="1066800" y="6352429"/>
            <a:ext cx="6096000" cy="369332"/>
          </a:xfrm>
          <a:prstGeom prst="rect">
            <a:avLst/>
          </a:prstGeom>
          <a:noFill/>
        </p:spPr>
        <p:txBody>
          <a:bodyPr wrap="square">
            <a:spAutoFit/>
          </a:bodyPr>
          <a:lstStyle/>
          <a:p>
            <a:r>
              <a:rPr lang="en-US" dirty="0"/>
              <a:t>S. B. Jain Institute of Technology </a:t>
            </a:r>
            <a:r>
              <a:rPr lang="en-US" dirty="0" err="1"/>
              <a:t>Managemen</a:t>
            </a:r>
            <a:r>
              <a:rPr lang="en-US" dirty="0"/>
              <a:t>  and research</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CustomShape 1"/>
          <p:cNvSpPr/>
          <p:nvPr/>
        </p:nvSpPr>
        <p:spPr>
          <a:xfrm>
            <a:off x="410400" y="0"/>
            <a:ext cx="8226277" cy="113868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Advantages</a:t>
            </a:r>
            <a:endParaRPr sz="3200" dirty="0">
              <a:latin typeface="Times New Roman" pitchFamily="18" charset="0"/>
              <a:cs typeface="Times New Roman" pitchFamily="18" charset="0"/>
            </a:endParaRPr>
          </a:p>
        </p:txBody>
      </p:sp>
      <p:sp>
        <p:nvSpPr>
          <p:cNvPr id="167"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68"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16400EEE-C202-420C-880F-2D7F6758A4E0}" type="slidenum">
              <a:rPr lang="en-IN">
                <a:solidFill>
                  <a:srgbClr val="8B8B8B"/>
                </a:solidFill>
                <a:latin typeface="Cambria"/>
                <a:ea typeface="DejaVu Sans"/>
              </a:rPr>
              <a:pPr>
                <a:lnSpc>
                  <a:spcPct val="100000"/>
                </a:lnSpc>
              </a:pPr>
              <a:t>10</a:t>
            </a:fld>
            <a:endParaRPr/>
          </a:p>
        </p:txBody>
      </p:sp>
      <p:sp>
        <p:nvSpPr>
          <p:cNvPr id="6" name="TextBox 5">
            <a:extLst>
              <a:ext uri="{FF2B5EF4-FFF2-40B4-BE49-F238E27FC236}">
                <a16:creationId xmlns:a16="http://schemas.microsoft.com/office/drawing/2014/main" id="{756DED7B-4C4B-474D-A16F-189882CD2831}"/>
              </a:ext>
            </a:extLst>
          </p:cNvPr>
          <p:cNvSpPr txBox="1"/>
          <p:nvPr/>
        </p:nvSpPr>
        <p:spPr>
          <a:xfrm>
            <a:off x="410399" y="1138681"/>
            <a:ext cx="7854369" cy="4247317"/>
          </a:xfrm>
          <a:prstGeom prst="rect">
            <a:avLst/>
          </a:prstGeom>
          <a:noFill/>
        </p:spPr>
        <p:txBody>
          <a:bodyPr wrap="square">
            <a:spAutoFit/>
          </a:bodyPr>
          <a:lstStyle/>
          <a:p>
            <a:r>
              <a:rPr lang="en-US" dirty="0"/>
              <a:t>Employee surveys offer several benefits that include:</a:t>
            </a:r>
          </a:p>
          <a:p>
            <a:endParaRPr lang="en-US" dirty="0"/>
          </a:p>
          <a:p>
            <a:pPr marL="285750" indent="-285750">
              <a:buFont typeface="Arial" panose="020B0604020202020204" pitchFamily="34" charset="0"/>
              <a:buChar char="•"/>
            </a:pPr>
            <a:r>
              <a:rPr lang="en-US" dirty="0"/>
              <a:t>Improving morale.</a:t>
            </a:r>
          </a:p>
          <a:p>
            <a:pPr marL="285750" indent="-285750">
              <a:buFont typeface="Arial" panose="020B0604020202020204" pitchFamily="34" charset="0"/>
              <a:buChar char="•"/>
            </a:pPr>
            <a:r>
              <a:rPr lang="en-US" dirty="0"/>
              <a:t>Opening lines of communication.</a:t>
            </a:r>
          </a:p>
          <a:p>
            <a:pPr marL="285750" indent="-285750">
              <a:buFont typeface="Arial" panose="020B0604020202020204" pitchFamily="34" charset="0"/>
              <a:buChar char="•"/>
            </a:pPr>
            <a:r>
              <a:rPr lang="en-US" dirty="0"/>
              <a:t>Providing new ideas that can improve the business.</a:t>
            </a:r>
          </a:p>
          <a:p>
            <a:pPr marL="285750" indent="-285750">
              <a:buFont typeface="Arial" panose="020B0604020202020204" pitchFamily="34" charset="0"/>
              <a:buChar char="•"/>
            </a:pPr>
            <a:r>
              <a:rPr lang="en-US" dirty="0"/>
              <a:t>Encouraging honest feedback that can help managers make decisions and be more aware of problems.</a:t>
            </a:r>
          </a:p>
          <a:p>
            <a:pPr marL="285750" indent="-285750">
              <a:buFont typeface="Arial" panose="020B0604020202020204" pitchFamily="34" charset="0"/>
              <a:buChar char="•"/>
            </a:pPr>
            <a:r>
              <a:rPr lang="en-US" dirty="0"/>
              <a:t>Employee performance, as evaluated by team members and managers, can be evaluated continually. Every improvement tracked can be appreciated, and every reported flaw can be worked on.</a:t>
            </a:r>
          </a:p>
          <a:p>
            <a:pPr marL="285750" indent="-285750">
              <a:buFont typeface="Arial" panose="020B0604020202020204" pitchFamily="34" charset="0"/>
              <a:buChar char="•"/>
            </a:pPr>
            <a:r>
              <a:rPr lang="en-US" dirty="0"/>
              <a:t>Employee surveys will give organization opportunities to focus on aspects such as workplace culture, attracting new employees, retaining the current ones, and constantly focusing on keeping employees content.</a:t>
            </a:r>
          </a:p>
          <a:p>
            <a:pPr marL="285750" indent="-285750">
              <a:buFont typeface="Arial" panose="020B0604020202020204" pitchFamily="34" charset="0"/>
              <a:buChar char="•"/>
            </a:pPr>
            <a:r>
              <a:rPr lang="en-US" dirty="0"/>
              <a:t>Streamline communication with employees so that they do not shy away from sharing their issues with an organization’s management</a:t>
            </a:r>
            <a:endParaRPr lang="en-IN"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CustomShape 1"/>
          <p:cNvSpPr/>
          <p:nvPr/>
        </p:nvSpPr>
        <p:spPr>
          <a:xfrm>
            <a:off x="410400" y="0"/>
            <a:ext cx="8226277" cy="7620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Conclusion</a:t>
            </a:r>
            <a:endParaRPr sz="3200">
              <a:latin typeface="Times New Roman" pitchFamily="18" charset="0"/>
              <a:cs typeface="Times New Roman" pitchFamily="18" charset="0"/>
            </a:endParaRPr>
          </a:p>
        </p:txBody>
      </p:sp>
      <p:sp>
        <p:nvSpPr>
          <p:cNvPr id="170" name="CustomShape 2"/>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71"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1EC6D1D8-B24E-4FF7-9275-48478A753778}" type="slidenum">
              <a:rPr lang="en-IN">
                <a:solidFill>
                  <a:srgbClr val="8B8B8B"/>
                </a:solidFill>
                <a:latin typeface="Cambria"/>
                <a:ea typeface="DejaVu Sans"/>
              </a:rPr>
              <a:pPr>
                <a:lnSpc>
                  <a:spcPct val="100000"/>
                </a:lnSpc>
              </a:pPr>
              <a:t>11</a:t>
            </a:fld>
            <a:endParaRPr/>
          </a:p>
        </p:txBody>
      </p:sp>
      <p:sp>
        <p:nvSpPr>
          <p:cNvPr id="6" name="TextBox 5">
            <a:extLst>
              <a:ext uri="{FF2B5EF4-FFF2-40B4-BE49-F238E27FC236}">
                <a16:creationId xmlns:a16="http://schemas.microsoft.com/office/drawing/2014/main" id="{65F09468-01E9-4866-8F1E-48703E3816F4}"/>
              </a:ext>
            </a:extLst>
          </p:cNvPr>
          <p:cNvSpPr txBox="1"/>
          <p:nvPr/>
        </p:nvSpPr>
        <p:spPr>
          <a:xfrm>
            <a:off x="782515" y="1371600"/>
            <a:ext cx="7578969" cy="3139321"/>
          </a:xfrm>
          <a:prstGeom prst="rect">
            <a:avLst/>
          </a:prstGeom>
          <a:noFill/>
        </p:spPr>
        <p:txBody>
          <a:bodyPr wrap="square">
            <a:spAutoFit/>
          </a:bodyPr>
          <a:lstStyle/>
          <a:p>
            <a:r>
              <a:rPr lang="en-US" dirty="0"/>
              <a:t>Hence I conclude here that , </a:t>
            </a:r>
          </a:p>
          <a:p>
            <a:r>
              <a:rPr lang="en-US" dirty="0"/>
              <a:t>Employ survey form Also known as employee morale survey, this survey is used to gather opinions that the management and HR can use to build a positive environment for the employees. This can be done by understanding multiple employee perspectives, such as:</a:t>
            </a:r>
          </a:p>
          <a:p>
            <a:endParaRPr lang="en-US" dirty="0"/>
          </a:p>
          <a:p>
            <a:pPr marL="285750" indent="-285750">
              <a:buFont typeface="Arial" panose="020B0604020202020204" pitchFamily="34" charset="0"/>
              <a:buChar char="•"/>
            </a:pPr>
            <a:r>
              <a:rPr lang="en-US" dirty="0"/>
              <a:t>Assessment of the human resource department</a:t>
            </a:r>
          </a:p>
          <a:p>
            <a:pPr marL="285750" indent="-285750">
              <a:buFont typeface="Arial" panose="020B0604020202020204" pitchFamily="34" charset="0"/>
              <a:buChar char="•"/>
            </a:pPr>
            <a:r>
              <a:rPr lang="en-US" dirty="0"/>
              <a:t>Contentment in regards to the salary and other perks</a:t>
            </a:r>
          </a:p>
          <a:p>
            <a:pPr marL="285750" indent="-285750">
              <a:buFont typeface="Arial" panose="020B0604020202020204" pitchFamily="34" charset="0"/>
              <a:buChar char="•"/>
            </a:pPr>
            <a:r>
              <a:rPr lang="en-US" dirty="0"/>
              <a:t>Overall job satisfaction</a:t>
            </a:r>
          </a:p>
          <a:p>
            <a:pPr marL="285750" indent="-285750">
              <a:buFont typeface="Arial" panose="020B0604020202020204" pitchFamily="34" charset="0"/>
              <a:buChar char="•"/>
            </a:pPr>
            <a:r>
              <a:rPr lang="en-US" dirty="0"/>
              <a:t>Reasons to stay or leave the job</a:t>
            </a:r>
          </a:p>
          <a:p>
            <a:pPr marL="285750" indent="-285750">
              <a:buFont typeface="Arial" panose="020B0604020202020204" pitchFamily="34" charset="0"/>
              <a:buChar char="•"/>
            </a:pPr>
            <a:r>
              <a:rPr lang="en-US" dirty="0"/>
              <a:t>Assessment of company policies</a:t>
            </a:r>
            <a:endParaRPr lang="en-IN"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15B2D-D018-4316-8ECA-D87F2CACCF1C}"/>
              </a:ext>
            </a:extLst>
          </p:cNvPr>
          <p:cNvSpPr>
            <a:spLocks noGrp="1"/>
          </p:cNvSpPr>
          <p:nvPr>
            <p:ph type="title"/>
          </p:nvPr>
        </p:nvSpPr>
        <p:spPr>
          <a:xfrm>
            <a:off x="670559" y="346709"/>
            <a:ext cx="7802880" cy="369332"/>
          </a:xfrm>
        </p:spPr>
        <p:txBody>
          <a:bodyPr/>
          <a:lstStyle/>
          <a:p>
            <a:r>
              <a:rPr lang="en-US" dirty="0"/>
              <a:t>                                     </a:t>
            </a:r>
            <a:r>
              <a:rPr lang="en-US" b="1" dirty="0"/>
              <a:t>References</a:t>
            </a:r>
            <a:endParaRPr lang="en-IN" b="1" dirty="0"/>
          </a:p>
        </p:txBody>
      </p:sp>
      <p:sp>
        <p:nvSpPr>
          <p:cNvPr id="3" name="Text Placeholder 2">
            <a:extLst>
              <a:ext uri="{FF2B5EF4-FFF2-40B4-BE49-F238E27FC236}">
                <a16:creationId xmlns:a16="http://schemas.microsoft.com/office/drawing/2014/main" id="{80D1ED54-0CB5-41BB-94EF-329EAF2981F3}"/>
              </a:ext>
            </a:extLst>
          </p:cNvPr>
          <p:cNvSpPr>
            <a:spLocks noGrp="1"/>
          </p:cNvSpPr>
          <p:nvPr>
            <p:ph type="body" idx="1"/>
          </p:nvPr>
        </p:nvSpPr>
        <p:spPr>
          <a:xfrm>
            <a:off x="1143000" y="1828800"/>
            <a:ext cx="7090409" cy="2215991"/>
          </a:xfrm>
        </p:spPr>
        <p:txBody>
          <a:bodyPr/>
          <a:lstStyle/>
          <a:p>
            <a:pPr marL="285750" indent="-285750">
              <a:buFont typeface="Arial" panose="020B0604020202020204" pitchFamily="34" charset="0"/>
              <a:buChar char="•"/>
            </a:pPr>
            <a:r>
              <a:rPr lang="en-IN" dirty="0">
                <a:hlinkClick r:id="rId2"/>
              </a:rPr>
              <a:t>https://www.w3schools.com/html/</a:t>
            </a:r>
            <a:endParaRPr lang="en-IN" dirty="0"/>
          </a:p>
          <a:p>
            <a:endParaRPr lang="en-IN" dirty="0"/>
          </a:p>
          <a:p>
            <a:pPr marL="285750" indent="-285750">
              <a:buFont typeface="Arial" panose="020B0604020202020204" pitchFamily="34" charset="0"/>
              <a:buChar char="•"/>
            </a:pPr>
            <a:r>
              <a:rPr lang="en-IN" dirty="0">
                <a:hlinkClick r:id="rId3"/>
              </a:rPr>
              <a:t>https://www.w3schools.com/css/</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hlinkClick r:id="rId4"/>
              </a:rPr>
              <a:t>https://www.javatpoint.com/css-tutorial</a:t>
            </a:r>
            <a:endParaRPr lang="en-IN" dirty="0"/>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r>
              <a:rPr lang="en-IN" dirty="0">
                <a:hlinkClick r:id="rId5"/>
              </a:rPr>
              <a:t>https://www.javatpoint.com/html-tutorial</a:t>
            </a:r>
            <a:endParaRPr lang="en-IN" dirty="0"/>
          </a:p>
          <a:p>
            <a:endParaRPr lang="en-IN" dirty="0"/>
          </a:p>
        </p:txBody>
      </p:sp>
      <p:sp>
        <p:nvSpPr>
          <p:cNvPr id="5" name="Slide Number Placeholder 4">
            <a:extLst>
              <a:ext uri="{FF2B5EF4-FFF2-40B4-BE49-F238E27FC236}">
                <a16:creationId xmlns:a16="http://schemas.microsoft.com/office/drawing/2014/main" id="{3C044882-4B74-4DE8-B1E5-CD66AFA0FE8D}"/>
              </a:ext>
            </a:extLst>
          </p:cNvPr>
          <p:cNvSpPr>
            <a:spLocks noGrp="1"/>
          </p:cNvSpPr>
          <p:nvPr>
            <p:ph type="sldNum" sz="quarter" idx="7"/>
          </p:nvPr>
        </p:nvSpPr>
        <p:spPr/>
        <p:txBody>
          <a:bodyPr/>
          <a:lstStyle/>
          <a:p>
            <a:pPr marL="38100">
              <a:lnSpc>
                <a:spcPts val="1870"/>
              </a:lnSpc>
            </a:pPr>
            <a:fld id="{81D60167-4931-47E6-BA6A-407CBD079E47}" type="slidenum">
              <a:rPr lang="en-IN" smtClean="0"/>
              <a:pPr marL="38100">
                <a:lnSpc>
                  <a:spcPts val="1870"/>
                </a:lnSpc>
              </a:pPr>
              <a:t>12</a:t>
            </a:fld>
            <a:endParaRPr lang="en-IN" dirty="0"/>
          </a:p>
        </p:txBody>
      </p:sp>
      <p:sp>
        <p:nvSpPr>
          <p:cNvPr id="7" name="TextBox 6">
            <a:extLst>
              <a:ext uri="{FF2B5EF4-FFF2-40B4-BE49-F238E27FC236}">
                <a16:creationId xmlns:a16="http://schemas.microsoft.com/office/drawing/2014/main" id="{E26329F2-BA5C-4D1A-A51E-CA8B372B38EF}"/>
              </a:ext>
            </a:extLst>
          </p:cNvPr>
          <p:cNvSpPr txBox="1"/>
          <p:nvPr/>
        </p:nvSpPr>
        <p:spPr>
          <a:xfrm>
            <a:off x="402592" y="6323765"/>
            <a:ext cx="7853680" cy="369332"/>
          </a:xfrm>
          <a:prstGeom prst="rect">
            <a:avLst/>
          </a:prstGeom>
          <a:noFill/>
        </p:spPr>
        <p:txBody>
          <a:bodyPr wrap="square">
            <a:spAutoFit/>
          </a:bodyPr>
          <a:lstStyle/>
          <a:p>
            <a:r>
              <a:rPr lang="en-US" dirty="0"/>
              <a:t>S. B. Jain Institute of Technology Management and research</a:t>
            </a:r>
          </a:p>
        </p:txBody>
      </p:sp>
    </p:spTree>
    <p:extLst>
      <p:ext uri="{BB962C8B-B14F-4D97-AF65-F5344CB8AC3E}">
        <p14:creationId xmlns:p14="http://schemas.microsoft.com/office/powerpoint/2010/main" val="33120941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CustomShape 1"/>
          <p:cNvSpPr/>
          <p:nvPr/>
        </p:nvSpPr>
        <p:spPr>
          <a:xfrm>
            <a:off x="703384" y="2895480"/>
            <a:ext cx="7626462" cy="1316520"/>
          </a:xfrm>
          <a:prstGeom prst="rect">
            <a:avLst/>
          </a:prstGeom>
          <a:noFill/>
          <a:ln>
            <a:noFill/>
          </a:ln>
        </p:spPr>
        <p:txBody>
          <a:bodyPr lIns="90000" tIns="45000" rIns="90000" bIns="45000"/>
          <a:lstStyle/>
          <a:p>
            <a:pPr>
              <a:lnSpc>
                <a:spcPct val="100000"/>
              </a:lnSpc>
            </a:pPr>
            <a:r>
              <a:rPr lang="en-IN" sz="2800" dirty="0">
                <a:solidFill>
                  <a:srgbClr val="0000FF"/>
                </a:solidFill>
                <a:latin typeface="Arial"/>
              </a:rPr>
              <a:t>                     </a:t>
            </a:r>
            <a:r>
              <a:rPr lang="en-IN" sz="4800" b="1" dirty="0">
                <a:solidFill>
                  <a:srgbClr val="0000FF"/>
                </a:solidFill>
                <a:latin typeface="Arial"/>
              </a:rPr>
              <a:t>Thank You</a:t>
            </a:r>
            <a:endParaRPr/>
          </a:p>
          <a:p>
            <a:pPr>
              <a:lnSpc>
                <a:spcPct val="100000"/>
              </a:lnSpc>
            </a:pPr>
            <a:r>
              <a:rPr lang="en-IN" sz="4800" dirty="0">
                <a:solidFill>
                  <a:srgbClr val="0000FF"/>
                </a:solidFill>
                <a:latin typeface="Arial"/>
              </a:rPr>
              <a:t> </a:t>
            </a:r>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457200" y="274680"/>
            <a:ext cx="8226277" cy="715920"/>
          </a:xfrm>
          <a:prstGeom prst="rect">
            <a:avLst/>
          </a:prstGeom>
          <a:noFill/>
          <a:ln>
            <a:noFill/>
          </a:ln>
        </p:spPr>
        <p:txBody>
          <a:bodyPr lIns="90000" tIns="45000" rIns="90000" bIns="45000" anchor="ctr"/>
          <a:lstStyle/>
          <a:p>
            <a:pPr algn="ctr">
              <a:lnSpc>
                <a:spcPct val="100000"/>
              </a:lnSpc>
            </a:pPr>
            <a:r>
              <a:rPr lang="en-IN" sz="4400" b="1" dirty="0">
                <a:solidFill>
                  <a:srgbClr val="000000"/>
                </a:solidFill>
                <a:latin typeface="Calibri"/>
                <a:ea typeface="DejaVu Sans"/>
              </a:rPr>
              <a:t>Contents</a:t>
            </a:r>
            <a:endParaRPr/>
          </a:p>
        </p:txBody>
      </p:sp>
      <p:sp>
        <p:nvSpPr>
          <p:cNvPr id="117" name="CustomShape 2"/>
          <p:cNvSpPr/>
          <p:nvPr/>
        </p:nvSpPr>
        <p:spPr>
          <a:xfrm>
            <a:off x="457200" y="1219200"/>
            <a:ext cx="8226277" cy="5029200"/>
          </a:xfrm>
          <a:prstGeom prst="rect">
            <a:avLst/>
          </a:prstGeom>
          <a:noFill/>
          <a:ln>
            <a:noFill/>
          </a:ln>
        </p:spPr>
        <p:txBody>
          <a:bodyPr lIns="90000" tIns="45000" rIns="90000" bIns="45000"/>
          <a:lstStyle/>
          <a:p>
            <a:pPr>
              <a:lnSpc>
                <a:spcPct val="100000"/>
              </a:lnSpc>
              <a:buFont typeface="Arial"/>
              <a:buChar char="•"/>
            </a:pPr>
            <a:r>
              <a:rPr lang="en-IN" sz="2200" dirty="0">
                <a:solidFill>
                  <a:srgbClr val="0000FF"/>
                </a:solidFill>
                <a:latin typeface="Cambria"/>
                <a:ea typeface="DejaVu Sans"/>
              </a:rPr>
              <a:t>Introduction</a:t>
            </a:r>
          </a:p>
          <a:p>
            <a:pPr>
              <a:lnSpc>
                <a:spcPct val="100000"/>
              </a:lnSpc>
              <a:buFont typeface="Arial"/>
              <a:buChar char="•"/>
            </a:pPr>
            <a:r>
              <a:rPr lang="en-IN" sz="2200" dirty="0">
                <a:solidFill>
                  <a:srgbClr val="0000FF"/>
                </a:solidFill>
                <a:latin typeface="Cambria"/>
              </a:rPr>
              <a:t>Preview : webpage on employ survey form</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System Design</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Technology Used </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Testing Report :- screenshots </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Advantages &amp; Applications</a:t>
            </a:r>
            <a:endParaRPr dirty="0">
              <a:solidFill>
                <a:srgbClr val="0000FF"/>
              </a:solidFill>
            </a:endParaRPr>
          </a:p>
          <a:p>
            <a:pPr>
              <a:lnSpc>
                <a:spcPct val="100000"/>
              </a:lnSpc>
              <a:buFont typeface="Arial"/>
              <a:buChar char="•"/>
            </a:pPr>
            <a:r>
              <a:rPr lang="en-IN" sz="2200" dirty="0">
                <a:solidFill>
                  <a:srgbClr val="0000FF"/>
                </a:solidFill>
                <a:latin typeface="Cambria"/>
                <a:ea typeface="DejaVu Sans"/>
              </a:rPr>
              <a:t>Conclusion</a:t>
            </a:r>
            <a:endParaRPr lang="en-IN" dirty="0">
              <a:solidFill>
                <a:srgbClr val="0000FF"/>
              </a:solidFill>
            </a:endParaRPr>
          </a:p>
          <a:p>
            <a:pPr>
              <a:lnSpc>
                <a:spcPct val="100000"/>
              </a:lnSpc>
              <a:buFont typeface="Arial"/>
              <a:buChar char="•"/>
            </a:pPr>
            <a:r>
              <a:rPr lang="en-IN" sz="2200" dirty="0">
                <a:solidFill>
                  <a:srgbClr val="0000FF"/>
                </a:solidFill>
                <a:latin typeface="Cambria"/>
                <a:ea typeface="DejaVu Sans"/>
              </a:rPr>
              <a:t>References</a:t>
            </a:r>
            <a:endParaRPr dirty="0">
              <a:solidFill>
                <a:srgbClr val="0000FF"/>
              </a:solidFill>
            </a:endParaRPr>
          </a:p>
          <a:p>
            <a:pPr>
              <a:lnSpc>
                <a:spcPct val="100000"/>
              </a:lnSpc>
            </a:pPr>
            <a:endParaRPr dirty="0"/>
          </a:p>
          <a:p>
            <a:pPr>
              <a:lnSpc>
                <a:spcPct val="100000"/>
              </a:lnSpc>
            </a:pPr>
            <a:endParaRPr dirty="0"/>
          </a:p>
        </p:txBody>
      </p:sp>
      <p:sp>
        <p:nvSpPr>
          <p:cNvPr id="118"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19"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30D1C077-4385-40BC-8414-190C1BFAFF8E}" type="slidenum">
              <a:rPr lang="en-IN">
                <a:solidFill>
                  <a:srgbClr val="8B8B8B"/>
                </a:solidFill>
                <a:latin typeface="Cambria"/>
                <a:ea typeface="DejaVu Sans"/>
              </a:rPr>
              <a:pPr>
                <a:lnSpc>
                  <a:spcPct val="100000"/>
                </a:lnSpc>
              </a:pPr>
              <a:t>2</a:t>
            </a:fld>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CustomShape 1"/>
          <p:cNvSpPr/>
          <p:nvPr/>
        </p:nvSpPr>
        <p:spPr>
          <a:xfrm>
            <a:off x="457200" y="685800"/>
            <a:ext cx="8226277" cy="2286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Introduction</a:t>
            </a:r>
            <a:endParaRPr sz="3200" dirty="0">
              <a:latin typeface="Times New Roman" pitchFamily="18" charset="0"/>
              <a:cs typeface="Times New Roman" pitchFamily="18" charset="0"/>
            </a:endParaRPr>
          </a:p>
        </p:txBody>
      </p:sp>
      <p:sp>
        <p:nvSpPr>
          <p:cNvPr id="125" name="CustomShape 2"/>
          <p:cNvSpPr/>
          <p:nvPr/>
        </p:nvSpPr>
        <p:spPr>
          <a:xfrm>
            <a:off x="457200" y="1650600"/>
            <a:ext cx="8226277" cy="4521600"/>
          </a:xfrm>
          <a:prstGeom prst="rect">
            <a:avLst/>
          </a:prstGeom>
          <a:noFill/>
          <a:ln>
            <a:noFill/>
          </a:ln>
        </p:spPr>
      </p:sp>
      <p:sp>
        <p:nvSpPr>
          <p:cNvPr id="126"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27"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26DEB5D4-483D-4972-931E-A2627EF7F03F}" type="slidenum">
              <a:rPr lang="en-IN">
                <a:solidFill>
                  <a:srgbClr val="8B8B8B"/>
                </a:solidFill>
                <a:latin typeface="Cambria"/>
                <a:ea typeface="DejaVu Sans"/>
              </a:rPr>
              <a:pPr>
                <a:lnSpc>
                  <a:spcPct val="100000"/>
                </a:lnSpc>
              </a:pPr>
              <a:t>3</a:t>
            </a:fld>
            <a:endParaRPr/>
          </a:p>
        </p:txBody>
      </p:sp>
      <p:sp>
        <p:nvSpPr>
          <p:cNvPr id="2" name="Title 1">
            <a:extLst>
              <a:ext uri="{FF2B5EF4-FFF2-40B4-BE49-F238E27FC236}">
                <a16:creationId xmlns:a16="http://schemas.microsoft.com/office/drawing/2014/main" id="{3DC44C90-82AB-4C89-A06A-DD17C9EDE770}"/>
              </a:ext>
            </a:extLst>
          </p:cNvPr>
          <p:cNvSpPr>
            <a:spLocks noGrp="1"/>
          </p:cNvSpPr>
          <p:nvPr>
            <p:ph type="title"/>
          </p:nvPr>
        </p:nvSpPr>
        <p:spPr>
          <a:xfrm>
            <a:off x="670559" y="533401"/>
            <a:ext cx="7802880" cy="685800"/>
          </a:xfrm>
        </p:spPr>
        <p:txBody>
          <a:bodyPr/>
          <a:lstStyle/>
          <a:p>
            <a:endParaRPr lang="en-IN" dirty="0"/>
          </a:p>
        </p:txBody>
      </p:sp>
      <p:sp>
        <p:nvSpPr>
          <p:cNvPr id="3" name="Text Placeholder 2">
            <a:extLst>
              <a:ext uri="{FF2B5EF4-FFF2-40B4-BE49-F238E27FC236}">
                <a16:creationId xmlns:a16="http://schemas.microsoft.com/office/drawing/2014/main" id="{23B2AE55-F0D9-4B0B-A32F-4C25C83DF206}"/>
              </a:ext>
            </a:extLst>
          </p:cNvPr>
          <p:cNvSpPr>
            <a:spLocks noGrp="1"/>
          </p:cNvSpPr>
          <p:nvPr>
            <p:ph type="body" idx="1"/>
          </p:nvPr>
        </p:nvSpPr>
        <p:spPr>
          <a:xfrm>
            <a:off x="762000" y="1722630"/>
            <a:ext cx="7471409" cy="2603626"/>
          </a:xfrm>
        </p:spPr>
        <p:txBody>
          <a:bodyPr/>
          <a:lstStyle/>
          <a:p>
            <a:r>
              <a:rPr lang="en-US" sz="2400" dirty="0"/>
              <a:t>An employee survey is defined as a type of survey questionnaire to obtain opinions and reviews and evaluate employee mood and morale, a degree of engagement, and also monitor employee achievements. Generally, employee surveys are used by HR and Management members of an organization and are kept anonymous to motivate the workforce to comment on their good and bad experiences without any hesitation.</a:t>
            </a:r>
            <a:endParaRPr lang="en-IN" sz="2400"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F008C-F6FF-439C-BAD4-25A272F8BD12}"/>
              </a:ext>
            </a:extLst>
          </p:cNvPr>
          <p:cNvSpPr>
            <a:spLocks noGrp="1"/>
          </p:cNvSpPr>
          <p:nvPr>
            <p:ph type="title"/>
          </p:nvPr>
        </p:nvSpPr>
        <p:spPr>
          <a:xfrm>
            <a:off x="670559" y="346709"/>
            <a:ext cx="7802880" cy="369332"/>
          </a:xfrm>
        </p:spPr>
        <p:txBody>
          <a:bodyPr/>
          <a:lstStyle/>
          <a:p>
            <a:r>
              <a:rPr lang="en-US" dirty="0"/>
              <a:t>                    Webpage on employ survey form</a:t>
            </a:r>
            <a:endParaRPr lang="en-IN" dirty="0"/>
          </a:p>
        </p:txBody>
      </p:sp>
      <p:sp>
        <p:nvSpPr>
          <p:cNvPr id="3" name="Text Placeholder 2">
            <a:extLst>
              <a:ext uri="{FF2B5EF4-FFF2-40B4-BE49-F238E27FC236}">
                <a16:creationId xmlns:a16="http://schemas.microsoft.com/office/drawing/2014/main" id="{826B3E6C-EF07-47C6-BE06-04663B85E3C1}"/>
              </a:ext>
            </a:extLst>
          </p:cNvPr>
          <p:cNvSpPr>
            <a:spLocks noGrp="1"/>
          </p:cNvSpPr>
          <p:nvPr>
            <p:ph type="body" idx="1"/>
          </p:nvPr>
        </p:nvSpPr>
        <p:spPr>
          <a:xfrm>
            <a:off x="762000" y="1295400"/>
            <a:ext cx="7471409" cy="4343400"/>
          </a:xfrm>
        </p:spPr>
        <p:txBody>
          <a:bodyPr/>
          <a:lstStyle/>
          <a:p>
            <a:endParaRPr lang="en-IN" dirty="0"/>
          </a:p>
        </p:txBody>
      </p:sp>
      <p:sp>
        <p:nvSpPr>
          <p:cNvPr id="5" name="Slide Number Placeholder 4">
            <a:extLst>
              <a:ext uri="{FF2B5EF4-FFF2-40B4-BE49-F238E27FC236}">
                <a16:creationId xmlns:a16="http://schemas.microsoft.com/office/drawing/2014/main" id="{3EFD8224-935D-4B76-98C6-1281891C16CA}"/>
              </a:ext>
            </a:extLst>
          </p:cNvPr>
          <p:cNvSpPr>
            <a:spLocks noGrp="1"/>
          </p:cNvSpPr>
          <p:nvPr>
            <p:ph type="sldNum" sz="quarter" idx="7"/>
          </p:nvPr>
        </p:nvSpPr>
        <p:spPr/>
        <p:txBody>
          <a:bodyPr/>
          <a:lstStyle/>
          <a:p>
            <a:pPr marL="38100">
              <a:lnSpc>
                <a:spcPts val="1870"/>
              </a:lnSpc>
            </a:pPr>
            <a:fld id="{81D60167-4931-47E6-BA6A-407CBD079E47}" type="slidenum">
              <a:rPr lang="en-IN" smtClean="0"/>
              <a:pPr marL="38100">
                <a:lnSpc>
                  <a:spcPts val="1870"/>
                </a:lnSpc>
              </a:pPr>
              <a:t>4</a:t>
            </a:fld>
            <a:endParaRPr lang="en-IN" dirty="0"/>
          </a:p>
        </p:txBody>
      </p:sp>
      <p:pic>
        <p:nvPicPr>
          <p:cNvPr id="7" name="Picture 6">
            <a:extLst>
              <a:ext uri="{FF2B5EF4-FFF2-40B4-BE49-F238E27FC236}">
                <a16:creationId xmlns:a16="http://schemas.microsoft.com/office/drawing/2014/main" id="{5603F615-4C18-46D4-B4C2-54035C44B558}"/>
              </a:ext>
            </a:extLst>
          </p:cNvPr>
          <p:cNvPicPr>
            <a:picLocks noChangeAspect="1"/>
          </p:cNvPicPr>
          <p:nvPr/>
        </p:nvPicPr>
        <p:blipFill>
          <a:blip r:embed="rId2"/>
          <a:stretch>
            <a:fillRect/>
          </a:stretch>
        </p:blipFill>
        <p:spPr>
          <a:xfrm>
            <a:off x="788504" y="1360067"/>
            <a:ext cx="7606638" cy="4354933"/>
          </a:xfrm>
          <a:prstGeom prst="rect">
            <a:avLst/>
          </a:prstGeom>
        </p:spPr>
      </p:pic>
      <p:sp>
        <p:nvSpPr>
          <p:cNvPr id="9" name="TextBox 8">
            <a:extLst>
              <a:ext uri="{FF2B5EF4-FFF2-40B4-BE49-F238E27FC236}">
                <a16:creationId xmlns:a16="http://schemas.microsoft.com/office/drawing/2014/main" id="{87E82B92-0FEF-4D91-911B-10612C4A6D30}"/>
              </a:ext>
            </a:extLst>
          </p:cNvPr>
          <p:cNvSpPr txBox="1"/>
          <p:nvPr/>
        </p:nvSpPr>
        <p:spPr>
          <a:xfrm>
            <a:off x="457200" y="6350048"/>
            <a:ext cx="6783456" cy="369332"/>
          </a:xfrm>
          <a:prstGeom prst="rect">
            <a:avLst/>
          </a:prstGeom>
          <a:noFill/>
        </p:spPr>
        <p:txBody>
          <a:bodyPr wrap="square">
            <a:spAutoFit/>
          </a:bodyPr>
          <a:lstStyle/>
          <a:p>
            <a:r>
              <a:rPr lang="en-US" dirty="0"/>
              <a:t>S. B. Jain Institute of Technology Management and research</a:t>
            </a:r>
          </a:p>
        </p:txBody>
      </p:sp>
    </p:spTree>
    <p:extLst>
      <p:ext uri="{BB962C8B-B14F-4D97-AF65-F5344CB8AC3E}">
        <p14:creationId xmlns:p14="http://schemas.microsoft.com/office/powerpoint/2010/main" val="1845032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CustomShape 1"/>
          <p:cNvSpPr/>
          <p:nvPr/>
        </p:nvSpPr>
        <p:spPr>
          <a:xfrm>
            <a:off x="457200" y="228600"/>
            <a:ext cx="8226277" cy="60960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System Design: Flowchart</a:t>
            </a:r>
            <a:r>
              <a:rPr lang="en-IN" sz="4400" b="1" dirty="0">
                <a:solidFill>
                  <a:srgbClr val="000000"/>
                </a:solidFill>
                <a:latin typeface="Calibri"/>
                <a:ea typeface="DejaVu Sans"/>
              </a:rPr>
              <a:t>                 </a:t>
            </a:r>
            <a:endParaRPr dirty="0"/>
          </a:p>
        </p:txBody>
      </p:sp>
      <p:sp>
        <p:nvSpPr>
          <p:cNvPr id="134" name="CustomShape 2"/>
          <p:cNvSpPr/>
          <p:nvPr/>
        </p:nvSpPr>
        <p:spPr>
          <a:xfrm>
            <a:off x="6858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35" name="CustomShape 3"/>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9F81C39D-0B5F-4F33-B0D0-B1F3FAE08D60}" type="slidenum">
              <a:rPr lang="en-IN">
                <a:solidFill>
                  <a:srgbClr val="8B8B8B"/>
                </a:solidFill>
                <a:latin typeface="Cambria"/>
                <a:ea typeface="DejaVu Sans"/>
              </a:rPr>
              <a:pPr>
                <a:lnSpc>
                  <a:spcPct val="100000"/>
                </a:lnSpc>
              </a:pPr>
              <a:t>5</a:t>
            </a:fld>
            <a:endParaRPr/>
          </a:p>
        </p:txBody>
      </p:sp>
      <p:sp>
        <p:nvSpPr>
          <p:cNvPr id="2" name="Callout: Down Arrow 1">
            <a:extLst>
              <a:ext uri="{FF2B5EF4-FFF2-40B4-BE49-F238E27FC236}">
                <a16:creationId xmlns:a16="http://schemas.microsoft.com/office/drawing/2014/main" id="{3B5AF726-AA65-4FC8-BFB3-C10D92E90D86}"/>
              </a:ext>
            </a:extLst>
          </p:cNvPr>
          <p:cNvSpPr/>
          <p:nvPr/>
        </p:nvSpPr>
        <p:spPr>
          <a:xfrm>
            <a:off x="2787927" y="1690738"/>
            <a:ext cx="2209800" cy="475170"/>
          </a:xfrm>
          <a:prstGeom prst="downArrow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Enter your name </a:t>
            </a:r>
            <a:endParaRPr lang="en-IN" dirty="0"/>
          </a:p>
        </p:txBody>
      </p:sp>
      <p:sp>
        <p:nvSpPr>
          <p:cNvPr id="3" name="Callout: Down Arrow 2">
            <a:extLst>
              <a:ext uri="{FF2B5EF4-FFF2-40B4-BE49-F238E27FC236}">
                <a16:creationId xmlns:a16="http://schemas.microsoft.com/office/drawing/2014/main" id="{A7173E40-86B1-4790-908E-749FB0FED732}"/>
              </a:ext>
            </a:extLst>
          </p:cNvPr>
          <p:cNvSpPr/>
          <p:nvPr/>
        </p:nvSpPr>
        <p:spPr>
          <a:xfrm>
            <a:off x="2438399" y="2218387"/>
            <a:ext cx="2895600" cy="475170"/>
          </a:xfrm>
          <a:prstGeom prst="downArrow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Enter your department </a:t>
            </a:r>
            <a:endParaRPr lang="en-IN" dirty="0"/>
          </a:p>
        </p:txBody>
      </p:sp>
      <p:sp>
        <p:nvSpPr>
          <p:cNvPr id="4" name="Callout: Down Arrow 3">
            <a:extLst>
              <a:ext uri="{FF2B5EF4-FFF2-40B4-BE49-F238E27FC236}">
                <a16:creationId xmlns:a16="http://schemas.microsoft.com/office/drawing/2014/main" id="{799BE80C-26EB-4266-B5C9-695FA689296D}"/>
              </a:ext>
            </a:extLst>
          </p:cNvPr>
          <p:cNvSpPr/>
          <p:nvPr/>
        </p:nvSpPr>
        <p:spPr>
          <a:xfrm>
            <a:off x="1828801" y="2693557"/>
            <a:ext cx="4114799" cy="475170"/>
          </a:xfrm>
          <a:prstGeom prst="downArrow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Tell me about your favorite technology </a:t>
            </a:r>
            <a:endParaRPr lang="en-IN" dirty="0"/>
          </a:p>
        </p:txBody>
      </p:sp>
      <p:sp>
        <p:nvSpPr>
          <p:cNvPr id="5" name="Callout: Down Arrow 4">
            <a:extLst>
              <a:ext uri="{FF2B5EF4-FFF2-40B4-BE49-F238E27FC236}">
                <a16:creationId xmlns:a16="http://schemas.microsoft.com/office/drawing/2014/main" id="{A7D92F99-3D14-46F0-BC10-C04FF07FBCE1}"/>
              </a:ext>
            </a:extLst>
          </p:cNvPr>
          <p:cNvSpPr/>
          <p:nvPr/>
        </p:nvSpPr>
        <p:spPr>
          <a:xfrm>
            <a:off x="1835428" y="3168727"/>
            <a:ext cx="4114798" cy="439230"/>
          </a:xfrm>
          <a:prstGeom prst="downArrow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Do you like coding ? ( yes/no)</a:t>
            </a:r>
            <a:endParaRPr lang="en-IN" dirty="0"/>
          </a:p>
        </p:txBody>
      </p:sp>
      <p:sp>
        <p:nvSpPr>
          <p:cNvPr id="6" name="Oval 5">
            <a:extLst>
              <a:ext uri="{FF2B5EF4-FFF2-40B4-BE49-F238E27FC236}">
                <a16:creationId xmlns:a16="http://schemas.microsoft.com/office/drawing/2014/main" id="{1CB2D48B-34ED-441A-87AD-A21C70E8A186}"/>
              </a:ext>
            </a:extLst>
          </p:cNvPr>
          <p:cNvSpPr/>
          <p:nvPr/>
        </p:nvSpPr>
        <p:spPr>
          <a:xfrm>
            <a:off x="3276600" y="1070705"/>
            <a:ext cx="1174473" cy="289726"/>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start</a:t>
            </a:r>
            <a:endParaRPr lang="en-IN" dirty="0"/>
          </a:p>
        </p:txBody>
      </p:sp>
      <p:sp>
        <p:nvSpPr>
          <p:cNvPr id="7" name="Arrow: Down 6">
            <a:extLst>
              <a:ext uri="{FF2B5EF4-FFF2-40B4-BE49-F238E27FC236}">
                <a16:creationId xmlns:a16="http://schemas.microsoft.com/office/drawing/2014/main" id="{0651CD0C-68F5-465E-BD22-3C2B0E7419A9}"/>
              </a:ext>
            </a:extLst>
          </p:cNvPr>
          <p:cNvSpPr/>
          <p:nvPr/>
        </p:nvSpPr>
        <p:spPr>
          <a:xfrm>
            <a:off x="3778527" y="1400877"/>
            <a:ext cx="228600" cy="249415"/>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8" name="Callout: Down Arrow 7">
            <a:extLst>
              <a:ext uri="{FF2B5EF4-FFF2-40B4-BE49-F238E27FC236}">
                <a16:creationId xmlns:a16="http://schemas.microsoft.com/office/drawing/2014/main" id="{608DC3A0-2235-449A-A009-2EAB60EA5554}"/>
              </a:ext>
            </a:extLst>
          </p:cNvPr>
          <p:cNvSpPr/>
          <p:nvPr/>
        </p:nvSpPr>
        <p:spPr>
          <a:xfrm>
            <a:off x="701536" y="3647559"/>
            <a:ext cx="6324600" cy="455552"/>
          </a:xfrm>
          <a:prstGeom prst="downArrowCallout">
            <a:avLst>
              <a:gd name="adj1" fmla="val 25000"/>
              <a:gd name="adj2" fmla="val 25000"/>
              <a:gd name="adj3" fmla="val 25000"/>
              <a:gd name="adj4" fmla="val 62885"/>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Which coding language do you prefer ? ( java , python , </a:t>
            </a:r>
            <a:r>
              <a:rPr lang="en-US" dirty="0" err="1"/>
              <a:t>etc</a:t>
            </a:r>
            <a:r>
              <a:rPr lang="en-US" dirty="0"/>
              <a:t>)</a:t>
            </a:r>
            <a:endParaRPr lang="en-IN" dirty="0"/>
          </a:p>
        </p:txBody>
      </p:sp>
      <p:sp>
        <p:nvSpPr>
          <p:cNvPr id="9" name="Callout: Down Arrow 8">
            <a:extLst>
              <a:ext uri="{FF2B5EF4-FFF2-40B4-BE49-F238E27FC236}">
                <a16:creationId xmlns:a16="http://schemas.microsoft.com/office/drawing/2014/main" id="{3E9AC510-9219-483D-B465-6581D52EE835}"/>
              </a:ext>
            </a:extLst>
          </p:cNvPr>
          <p:cNvSpPr/>
          <p:nvPr/>
        </p:nvSpPr>
        <p:spPr>
          <a:xfrm>
            <a:off x="1387336" y="4144466"/>
            <a:ext cx="4953000" cy="455552"/>
          </a:xfrm>
          <a:prstGeom prst="downArrowCallou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Your dream company ( google , Microsoft , </a:t>
            </a:r>
            <a:r>
              <a:rPr lang="en-US" dirty="0" err="1"/>
              <a:t>etc</a:t>
            </a:r>
            <a:r>
              <a:rPr lang="en-US" dirty="0"/>
              <a:t> )</a:t>
            </a:r>
            <a:endParaRPr lang="en-IN" dirty="0"/>
          </a:p>
        </p:txBody>
      </p:sp>
      <p:sp>
        <p:nvSpPr>
          <p:cNvPr id="10" name="Oval 9">
            <a:extLst>
              <a:ext uri="{FF2B5EF4-FFF2-40B4-BE49-F238E27FC236}">
                <a16:creationId xmlns:a16="http://schemas.microsoft.com/office/drawing/2014/main" id="{495C8AA9-093D-489F-84AF-376BCED14C9B}"/>
              </a:ext>
            </a:extLst>
          </p:cNvPr>
          <p:cNvSpPr/>
          <p:nvPr/>
        </p:nvSpPr>
        <p:spPr>
          <a:xfrm>
            <a:off x="2949435" y="4667471"/>
            <a:ext cx="1873527" cy="3401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Sign in </a:t>
            </a:r>
            <a:endParaRPr lang="en-IN" dirty="0"/>
          </a:p>
        </p:txBody>
      </p:sp>
      <p:sp>
        <p:nvSpPr>
          <p:cNvPr id="11" name="Arrow: Down 10">
            <a:extLst>
              <a:ext uri="{FF2B5EF4-FFF2-40B4-BE49-F238E27FC236}">
                <a16:creationId xmlns:a16="http://schemas.microsoft.com/office/drawing/2014/main" id="{1AF1F2BF-E3BA-404D-8957-AE6EC02FA271}"/>
              </a:ext>
            </a:extLst>
          </p:cNvPr>
          <p:cNvSpPr/>
          <p:nvPr/>
        </p:nvSpPr>
        <p:spPr>
          <a:xfrm>
            <a:off x="3718061" y="5042204"/>
            <a:ext cx="336273" cy="308271"/>
          </a:xfrm>
          <a:prstGeom prst="downArrow">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12" name="Oval 11">
            <a:extLst>
              <a:ext uri="{FF2B5EF4-FFF2-40B4-BE49-F238E27FC236}">
                <a16:creationId xmlns:a16="http://schemas.microsoft.com/office/drawing/2014/main" id="{35511860-E086-4B68-AC03-AF496BAD3796}"/>
              </a:ext>
            </a:extLst>
          </p:cNvPr>
          <p:cNvSpPr/>
          <p:nvPr/>
        </p:nvSpPr>
        <p:spPr>
          <a:xfrm>
            <a:off x="3473727" y="5415140"/>
            <a:ext cx="838200" cy="340104"/>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End </a:t>
            </a:r>
            <a:endParaRPr lang="en-IN" dirty="0"/>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ustomShape 1"/>
          <p:cNvSpPr/>
          <p:nvPr/>
        </p:nvSpPr>
        <p:spPr>
          <a:xfrm>
            <a:off x="457200" y="274680"/>
            <a:ext cx="8226277" cy="639720"/>
          </a:xfrm>
          <a:prstGeom prst="rect">
            <a:avLst/>
          </a:prstGeom>
          <a:noFill/>
          <a:ln>
            <a:noFill/>
          </a:ln>
        </p:spPr>
        <p:txBody>
          <a:bodyPr lIns="90000" tIns="45000" rIns="90000" bIns="45000" anchor="ctr"/>
          <a:lstStyle/>
          <a:p>
            <a:pPr algn="ctr">
              <a:lnSpc>
                <a:spcPct val="100000"/>
              </a:lnSpc>
            </a:pPr>
            <a:r>
              <a:rPr lang="en-IN" sz="3200" b="1" dirty="0">
                <a:solidFill>
                  <a:srgbClr val="000000"/>
                </a:solidFill>
                <a:latin typeface="Times New Roman" pitchFamily="18" charset="0"/>
                <a:ea typeface="DejaVu Sans"/>
                <a:cs typeface="Times New Roman" pitchFamily="18" charset="0"/>
              </a:rPr>
              <a:t>Technology Used</a:t>
            </a:r>
            <a:endParaRPr sz="3200">
              <a:latin typeface="Times New Roman" pitchFamily="18" charset="0"/>
              <a:cs typeface="Times New Roman" pitchFamily="18" charset="0"/>
            </a:endParaRPr>
          </a:p>
        </p:txBody>
      </p:sp>
      <p:sp>
        <p:nvSpPr>
          <p:cNvPr id="153" name="CustomShape 2"/>
          <p:cNvSpPr/>
          <p:nvPr/>
        </p:nvSpPr>
        <p:spPr>
          <a:xfrm>
            <a:off x="457200" y="1143000"/>
            <a:ext cx="8226277" cy="4521600"/>
          </a:xfrm>
          <a:prstGeom prst="rect">
            <a:avLst/>
          </a:prstGeom>
          <a:noFill/>
          <a:ln>
            <a:noFill/>
          </a:ln>
        </p:spPr>
        <p:txBody>
          <a:bodyPr lIns="90000" tIns="45000" rIns="90000" bIns="45000"/>
          <a:lstStyle/>
          <a:p>
            <a:pPr>
              <a:lnSpc>
                <a:spcPct val="100000"/>
              </a:lnSpc>
              <a:buFont typeface="Arial"/>
              <a:buChar char="•"/>
            </a:pPr>
            <a:r>
              <a:rPr lang="en-US" sz="3200" dirty="0">
                <a:solidFill>
                  <a:srgbClr val="0000FF"/>
                </a:solidFill>
                <a:latin typeface="Cambria"/>
                <a:ea typeface="DejaVu Sans"/>
              </a:rPr>
              <a:t>Front End:</a:t>
            </a:r>
          </a:p>
          <a:p>
            <a:pPr>
              <a:lnSpc>
                <a:spcPct val="100000"/>
              </a:lnSpc>
            </a:pPr>
            <a:r>
              <a:rPr lang="en-US" sz="3200" dirty="0">
                <a:solidFill>
                  <a:srgbClr val="0000FF"/>
                </a:solidFill>
                <a:latin typeface="Cambria"/>
                <a:ea typeface="DejaVu Sans"/>
              </a:rPr>
              <a:t>            HTML5 , CSS</a:t>
            </a:r>
          </a:p>
          <a:p>
            <a:pPr>
              <a:lnSpc>
                <a:spcPct val="100000"/>
              </a:lnSpc>
            </a:pPr>
            <a:endParaRPr lang="en-US" sz="3200" dirty="0">
              <a:solidFill>
                <a:srgbClr val="0000FF"/>
              </a:solidFill>
              <a:latin typeface="Cambria"/>
              <a:ea typeface="DejaVu Sans"/>
            </a:endParaRPr>
          </a:p>
          <a:p>
            <a:pPr>
              <a:lnSpc>
                <a:spcPct val="100000"/>
              </a:lnSpc>
              <a:buFont typeface="Arial"/>
              <a:buChar char="•"/>
            </a:pPr>
            <a:r>
              <a:rPr lang="en-US" sz="3200" dirty="0">
                <a:solidFill>
                  <a:srgbClr val="0000FF"/>
                </a:solidFill>
                <a:latin typeface="Cambria"/>
                <a:ea typeface="DejaVu Sans"/>
              </a:rPr>
              <a:t>IDE: </a:t>
            </a:r>
            <a:r>
              <a:rPr lang="en-US" sz="2800" dirty="0">
                <a:solidFill>
                  <a:srgbClr val="0000FF"/>
                </a:solidFill>
                <a:latin typeface="Cambria"/>
                <a:ea typeface="DejaVu Sans"/>
              </a:rPr>
              <a:t>VS-CODE </a:t>
            </a:r>
            <a:endParaRPr sz="2800" dirty="0">
              <a:solidFill>
                <a:srgbClr val="0000FF"/>
              </a:solidFill>
            </a:endParaRPr>
          </a:p>
        </p:txBody>
      </p:sp>
      <p:sp>
        <p:nvSpPr>
          <p:cNvPr id="154"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a:solidFill>
                  <a:srgbClr val="8B8B8B"/>
                </a:solidFill>
                <a:latin typeface="Cambria"/>
                <a:ea typeface="DejaVu Sans"/>
              </a:rPr>
              <a:t>S. B. Jain Institute of Technology Management and research</a:t>
            </a:r>
            <a:endParaRPr/>
          </a:p>
        </p:txBody>
      </p:sp>
      <p:sp>
        <p:nvSpPr>
          <p:cNvPr id="155"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393A6E2F-F190-4D2E-9D17-8A3F64F2E6CC}" type="slidenum">
              <a:rPr lang="en-IN">
                <a:solidFill>
                  <a:srgbClr val="8B8B8B"/>
                </a:solidFill>
                <a:latin typeface="Cambria"/>
                <a:ea typeface="DejaVu Sans"/>
              </a:rPr>
              <a:pPr>
                <a:lnSpc>
                  <a:spcPct val="100000"/>
                </a:lnSpc>
              </a:pPr>
              <a:t>6</a:t>
            </a:fld>
            <a:endParaRPr/>
          </a:p>
        </p:txBody>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CustomShape 1"/>
          <p:cNvSpPr/>
          <p:nvPr/>
        </p:nvSpPr>
        <p:spPr>
          <a:xfrm>
            <a:off x="457200" y="274680"/>
            <a:ext cx="8226277" cy="1138680"/>
          </a:xfrm>
          <a:prstGeom prst="rect">
            <a:avLst/>
          </a:prstGeom>
          <a:noFill/>
          <a:ln>
            <a:noFill/>
          </a:ln>
        </p:spPr>
      </p:sp>
      <p:sp>
        <p:nvSpPr>
          <p:cNvPr id="161" name="CustomShape 2"/>
          <p:cNvSpPr/>
          <p:nvPr/>
        </p:nvSpPr>
        <p:spPr>
          <a:xfrm>
            <a:off x="457200" y="1600200"/>
            <a:ext cx="8226277" cy="4521600"/>
          </a:xfrm>
          <a:prstGeom prst="rect">
            <a:avLst/>
          </a:prstGeom>
          <a:noFill/>
          <a:ln>
            <a:noFill/>
          </a:ln>
        </p:spPr>
      </p:sp>
      <p:sp>
        <p:nvSpPr>
          <p:cNvPr id="162" name="CustomShape 3"/>
          <p:cNvSpPr/>
          <p:nvPr/>
        </p:nvSpPr>
        <p:spPr>
          <a:xfrm>
            <a:off x="410400" y="6172200"/>
            <a:ext cx="6678831" cy="681480"/>
          </a:xfrm>
          <a:prstGeom prst="rect">
            <a:avLst/>
          </a:prstGeom>
          <a:noFill/>
          <a:ln>
            <a:noFill/>
          </a:ln>
        </p:spPr>
        <p:txBody>
          <a:bodyPr lIns="90000" tIns="45000" rIns="90000" bIns="45000" anchor="ctr"/>
          <a:lstStyle/>
          <a:p>
            <a:pPr>
              <a:lnSpc>
                <a:spcPct val="100000"/>
              </a:lnSpc>
            </a:pPr>
            <a:r>
              <a:rPr lang="en-IN" dirty="0">
                <a:latin typeface="Cambria"/>
                <a:ea typeface="DejaVu Sans"/>
              </a:rPr>
              <a:t>S. B. Jain Institute of Technology Management and research</a:t>
            </a:r>
            <a:endParaRPr dirty="0"/>
          </a:p>
        </p:txBody>
      </p:sp>
      <p:sp>
        <p:nvSpPr>
          <p:cNvPr id="163" name="CustomShape 4"/>
          <p:cNvSpPr/>
          <p:nvPr/>
        </p:nvSpPr>
        <p:spPr>
          <a:xfrm>
            <a:off x="8264769" y="6172200"/>
            <a:ext cx="582923" cy="681480"/>
          </a:xfrm>
          <a:prstGeom prst="rect">
            <a:avLst/>
          </a:prstGeom>
          <a:noFill/>
          <a:ln>
            <a:noFill/>
          </a:ln>
        </p:spPr>
        <p:txBody>
          <a:bodyPr lIns="90000" tIns="45000" rIns="90000" bIns="45000" anchor="ctr"/>
          <a:lstStyle/>
          <a:p>
            <a:pPr>
              <a:lnSpc>
                <a:spcPct val="100000"/>
              </a:lnSpc>
            </a:pPr>
            <a:fld id="{96192BBD-2816-45E9-9FAA-F4FF5393D9EA}" type="slidenum">
              <a:rPr lang="en-IN">
                <a:solidFill>
                  <a:srgbClr val="8B8B8B"/>
                </a:solidFill>
                <a:latin typeface="Cambria"/>
                <a:ea typeface="DejaVu Sans"/>
              </a:rPr>
              <a:pPr>
                <a:lnSpc>
                  <a:spcPct val="100000"/>
                </a:lnSpc>
              </a:pPr>
              <a:t>7</a:t>
            </a:fld>
            <a:endParaRPr/>
          </a:p>
        </p:txBody>
      </p:sp>
      <p:sp>
        <p:nvSpPr>
          <p:cNvPr id="164" name="CustomShape 5"/>
          <p:cNvSpPr/>
          <p:nvPr/>
        </p:nvSpPr>
        <p:spPr>
          <a:xfrm>
            <a:off x="2362200" y="381000"/>
            <a:ext cx="4215046" cy="741240"/>
          </a:xfrm>
          <a:prstGeom prst="rect">
            <a:avLst/>
          </a:prstGeom>
          <a:noFill/>
          <a:ln>
            <a:noFill/>
          </a:ln>
        </p:spPr>
        <p:txBody>
          <a:bodyPr lIns="90000" tIns="45000" rIns="90000" bIns="45000"/>
          <a:lstStyle/>
          <a:p>
            <a:pPr algn="ctr">
              <a:lnSpc>
                <a:spcPct val="100000"/>
              </a:lnSpc>
            </a:pPr>
            <a:r>
              <a:rPr lang="en-IN" sz="3200" b="1" dirty="0">
                <a:solidFill>
                  <a:srgbClr val="000000"/>
                </a:solidFill>
                <a:latin typeface="Times New Roman" pitchFamily="18" charset="0"/>
                <a:ea typeface="DejaVu Sans"/>
                <a:cs typeface="Times New Roman" pitchFamily="18" charset="0"/>
              </a:rPr>
              <a:t>Testing Report</a:t>
            </a:r>
            <a:endParaRPr sz="3200">
              <a:latin typeface="Times New Roman" pitchFamily="18" charset="0"/>
              <a:cs typeface="Times New Roman" pitchFamily="18" charset="0"/>
            </a:endParaRPr>
          </a:p>
        </p:txBody>
      </p:sp>
      <p:sp>
        <p:nvSpPr>
          <p:cNvPr id="165" name="CustomShape 6"/>
          <p:cNvSpPr/>
          <p:nvPr/>
        </p:nvSpPr>
        <p:spPr>
          <a:xfrm>
            <a:off x="498461" y="1724400"/>
            <a:ext cx="7697631" cy="3408480"/>
          </a:xfrm>
          <a:prstGeom prst="rect">
            <a:avLst/>
          </a:prstGeom>
          <a:noFill/>
          <a:ln>
            <a:noFill/>
          </a:ln>
        </p:spPr>
        <p:txBody>
          <a:bodyPr lIns="90000" tIns="45000" rIns="90000" bIns="45000"/>
          <a:lstStyle/>
          <a:p>
            <a:pPr>
              <a:lnSpc>
                <a:spcPct val="100000"/>
              </a:lnSpc>
            </a:pPr>
            <a:endParaRPr dirty="0"/>
          </a:p>
          <a:p>
            <a:pPr>
              <a:lnSpc>
                <a:spcPct val="100000"/>
              </a:lnSpc>
            </a:pPr>
            <a:r>
              <a:rPr lang="en-IN" sz="3200" dirty="0">
                <a:solidFill>
                  <a:srgbClr val="000000"/>
                </a:solidFill>
                <a:latin typeface="Cambria"/>
                <a:ea typeface="DejaVu Sans"/>
              </a:rPr>
              <a:t>            </a:t>
            </a:r>
            <a:endParaRPr dirty="0"/>
          </a:p>
        </p:txBody>
      </p:sp>
      <p:pic>
        <p:nvPicPr>
          <p:cNvPr id="3" name="Picture 2">
            <a:extLst>
              <a:ext uri="{FF2B5EF4-FFF2-40B4-BE49-F238E27FC236}">
                <a16:creationId xmlns:a16="http://schemas.microsoft.com/office/drawing/2014/main" id="{82033E98-31D9-460A-9C91-BE49347796CB}"/>
              </a:ext>
            </a:extLst>
          </p:cNvPr>
          <p:cNvPicPr>
            <a:picLocks noChangeAspect="1"/>
          </p:cNvPicPr>
          <p:nvPr/>
        </p:nvPicPr>
        <p:blipFill>
          <a:blip r:embed="rId2"/>
          <a:stretch>
            <a:fillRect/>
          </a:stretch>
        </p:blipFill>
        <p:spPr>
          <a:xfrm>
            <a:off x="774342" y="1228560"/>
            <a:ext cx="7145867" cy="4893240"/>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9C78941-6D10-48D6-9B91-29ABFFBDF528}"/>
              </a:ext>
            </a:extLst>
          </p:cNvPr>
          <p:cNvPicPr>
            <a:picLocks noChangeAspect="1"/>
          </p:cNvPicPr>
          <p:nvPr/>
        </p:nvPicPr>
        <p:blipFill>
          <a:blip r:embed="rId2"/>
          <a:stretch>
            <a:fillRect/>
          </a:stretch>
        </p:blipFill>
        <p:spPr>
          <a:xfrm>
            <a:off x="533400" y="469791"/>
            <a:ext cx="8265110" cy="5272087"/>
          </a:xfrm>
          <a:prstGeom prst="rect">
            <a:avLst/>
          </a:prstGeom>
        </p:spPr>
      </p:pic>
      <p:sp>
        <p:nvSpPr>
          <p:cNvPr id="5" name="TextBox 4">
            <a:extLst>
              <a:ext uri="{FF2B5EF4-FFF2-40B4-BE49-F238E27FC236}">
                <a16:creationId xmlns:a16="http://schemas.microsoft.com/office/drawing/2014/main" id="{AC6A1908-51FB-4A02-BFF2-B04D34054342}"/>
              </a:ext>
            </a:extLst>
          </p:cNvPr>
          <p:cNvSpPr txBox="1"/>
          <p:nvPr/>
        </p:nvSpPr>
        <p:spPr>
          <a:xfrm>
            <a:off x="762000" y="6324600"/>
            <a:ext cx="6629400" cy="369332"/>
          </a:xfrm>
          <a:prstGeom prst="rect">
            <a:avLst/>
          </a:prstGeom>
          <a:noFill/>
        </p:spPr>
        <p:txBody>
          <a:bodyPr wrap="square">
            <a:spAutoFit/>
          </a:bodyPr>
          <a:lstStyle/>
          <a:p>
            <a:r>
              <a:rPr lang="en-US" dirty="0"/>
              <a:t>S. B. Jain Institute of Technology Management and research</a:t>
            </a:r>
          </a:p>
        </p:txBody>
      </p:sp>
    </p:spTree>
    <p:extLst>
      <p:ext uri="{BB962C8B-B14F-4D97-AF65-F5344CB8AC3E}">
        <p14:creationId xmlns:p14="http://schemas.microsoft.com/office/powerpoint/2010/main" val="4217850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A0EBBCB-8B6C-4A8A-BBBB-D1E84367AEB2}"/>
              </a:ext>
            </a:extLst>
          </p:cNvPr>
          <p:cNvPicPr>
            <a:picLocks noChangeAspect="1"/>
          </p:cNvPicPr>
          <p:nvPr/>
        </p:nvPicPr>
        <p:blipFill>
          <a:blip r:embed="rId2"/>
          <a:stretch>
            <a:fillRect/>
          </a:stretch>
        </p:blipFill>
        <p:spPr>
          <a:xfrm>
            <a:off x="643466" y="609600"/>
            <a:ext cx="8094133" cy="4724400"/>
          </a:xfrm>
          <a:prstGeom prst="rect">
            <a:avLst/>
          </a:prstGeom>
        </p:spPr>
      </p:pic>
      <p:sp>
        <p:nvSpPr>
          <p:cNvPr id="5" name="TextBox 4">
            <a:extLst>
              <a:ext uri="{FF2B5EF4-FFF2-40B4-BE49-F238E27FC236}">
                <a16:creationId xmlns:a16="http://schemas.microsoft.com/office/drawing/2014/main" id="{C6DC5F22-4739-4758-9E98-0B0CE6A5E8B3}"/>
              </a:ext>
            </a:extLst>
          </p:cNvPr>
          <p:cNvSpPr txBox="1"/>
          <p:nvPr/>
        </p:nvSpPr>
        <p:spPr>
          <a:xfrm>
            <a:off x="630214" y="6324600"/>
            <a:ext cx="5943600" cy="369332"/>
          </a:xfrm>
          <a:prstGeom prst="rect">
            <a:avLst/>
          </a:prstGeom>
          <a:noFill/>
        </p:spPr>
        <p:txBody>
          <a:bodyPr wrap="square">
            <a:spAutoFit/>
          </a:bodyPr>
          <a:lstStyle/>
          <a:p>
            <a:r>
              <a:rPr lang="en-US" dirty="0"/>
              <a:t>S. B. Jain Institute of Technology Management and research</a:t>
            </a:r>
          </a:p>
        </p:txBody>
      </p:sp>
    </p:spTree>
    <p:extLst>
      <p:ext uri="{BB962C8B-B14F-4D97-AF65-F5344CB8AC3E}">
        <p14:creationId xmlns:p14="http://schemas.microsoft.com/office/powerpoint/2010/main" val="1427873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977</TotalTime>
  <Words>614</Words>
  <Application>Microsoft Office PowerPoint</Application>
  <PresentationFormat>On-screen Show (4:3)</PresentationFormat>
  <Paragraphs>92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Cambria</vt:lpstr>
      <vt:lpstr>Perpetua</vt:lpstr>
      <vt:lpstr>Times New Roman</vt:lpstr>
      <vt:lpstr>Office Theme</vt:lpstr>
      <vt:lpstr>Pre-Submission Seminar on  Employ Interests Survey Form</vt:lpstr>
      <vt:lpstr>PowerPoint Presentation</vt:lpstr>
      <vt:lpstr>PowerPoint Presentation</vt:lpstr>
      <vt:lpstr>                    Webpage on employ survey form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HP</dc:creator>
  <cp:lastModifiedBy>Muskan Pethiya</cp:lastModifiedBy>
  <cp:revision>121</cp:revision>
  <dcterms:created xsi:type="dcterms:W3CDTF">2021-03-08T15:20:31Z</dcterms:created>
  <dcterms:modified xsi:type="dcterms:W3CDTF">2021-06-14T08:06:01Z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2017-11-07T00:00:00Z</vt:filetime>
  </property>
  <property fmtid="{D5CDD505-2E9C-101B-9397-08002B2CF9AE}" pid="3" name="Creator">
    <vt:lpwstr>Impress</vt:lpwstr>
  </property>
  <property fmtid="{D5CDD505-2E9C-101B-9397-08002B2CF9AE}" pid="4" name="LastSaved">
    <vt:filetime>2021-03-08T00:00:00Z</vt:filetime>
  </property>
</Properties>
</file>